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61" r:id="rId5"/>
    <p:sldId id="269" r:id="rId6"/>
    <p:sldId id="260" r:id="rId7"/>
    <p:sldId id="271" r:id="rId8"/>
    <p:sldId id="274" r:id="rId9"/>
    <p:sldId id="272" r:id="rId10"/>
    <p:sldId id="262" r:id="rId11"/>
    <p:sldId id="265" r:id="rId12"/>
    <p:sldId id="263" r:id="rId13"/>
    <p:sldId id="266" r:id="rId14"/>
    <p:sldId id="264" r:id="rId15"/>
    <p:sldId id="267" r:id="rId16"/>
    <p:sldId id="270" r:id="rId17"/>
    <p:sldId id="259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3" autoAdjust="0"/>
    <p:restoredTop sz="96953" autoAdjust="0"/>
  </p:normalViewPr>
  <p:slideViewPr>
    <p:cSldViewPr>
      <p:cViewPr>
        <p:scale>
          <a:sx n="80" d="100"/>
          <a:sy n="80" d="100"/>
        </p:scale>
        <p:origin x="-566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383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42D05-8D25-4593-B499-1FB8CAA7FCDC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56F79-E1D5-42B0-A1D9-27EF10D2AD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8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Show the process a player follows when answering</a:t>
            </a:r>
            <a:r>
              <a:rPr lang="en-AU" baseline="0" dirty="0" smtClean="0"/>
              <a:t> the questions, and highlight the type of questions being asked (encourages empathetic decision making)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56F79-E1D5-42B0-A1D9-27EF10D2AD1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847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9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04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25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02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39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89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498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47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1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7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63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5ECB-C2CC-4C69-A6FA-DB035B2EE0C5}" type="datetimeFigureOut">
              <a:rPr lang="en-AU" smtClean="0"/>
              <a:t>28/10/2016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1D5B0-9597-41CA-932F-C00556A461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67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17420"/>
            <a:ext cx="5246320" cy="26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Blind Maze </a:t>
            </a:r>
            <a:r>
              <a:rPr lang="en-AU" sz="4000" b="1" u="sng" dirty="0" err="1" smtClean="0">
                <a:solidFill>
                  <a:schemeClr val="bg1"/>
                </a:solidFill>
              </a:rPr>
              <a:t>Minigame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135285"/>
            <a:ext cx="3060000" cy="4525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Description:</a:t>
            </a:r>
          </a:p>
          <a:p>
            <a:pPr marL="0" indent="0" algn="ctr">
              <a:buNone/>
            </a:pPr>
            <a:endParaRPr lang="en-AU" sz="1600" b="1" u="sng" dirty="0" smtClean="0"/>
          </a:p>
          <a:p>
            <a:r>
              <a:rPr lang="en-AU" sz="1600" dirty="0" smtClean="0"/>
              <a:t>Players navigate through a maze with limited vision</a:t>
            </a:r>
          </a:p>
          <a:p>
            <a:endParaRPr lang="en-AU" sz="1600" dirty="0"/>
          </a:p>
          <a:p>
            <a:r>
              <a:rPr lang="en-AU" sz="1600" dirty="0" smtClean="0"/>
              <a:t>Players have to avoid monsters while trying to reach the objective</a:t>
            </a:r>
          </a:p>
          <a:p>
            <a:endParaRPr lang="en-AU" sz="1600" dirty="0" smtClean="0"/>
          </a:p>
          <a:p>
            <a:r>
              <a:rPr lang="en-AU" sz="1600" dirty="0"/>
              <a:t>Keeps the </a:t>
            </a:r>
            <a:r>
              <a:rPr lang="en-AU" sz="1600" dirty="0" smtClean="0"/>
              <a:t>player concerned and alert </a:t>
            </a:r>
            <a:r>
              <a:rPr lang="en-AU" sz="1600" dirty="0"/>
              <a:t>throughout the game </a:t>
            </a:r>
            <a:endParaRPr lang="en-AU" sz="1600" dirty="0" smtClean="0"/>
          </a:p>
          <a:p>
            <a:endParaRPr lang="en-AU" sz="1600" dirty="0"/>
          </a:p>
          <a:p>
            <a:r>
              <a:rPr lang="en-AU" sz="1600" dirty="0" smtClean="0"/>
              <a:t>Requires strategic thinking regarding how to avoid monsters/reach an objective when seen on an opposite side of a wall</a:t>
            </a:r>
            <a:endParaRPr lang="en-AU" sz="1600" dirty="0"/>
          </a:p>
          <a:p>
            <a:endParaRPr lang="en-AU" sz="1600" dirty="0"/>
          </a:p>
          <a:p>
            <a:endParaRPr lang="en-AU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925888" y="1135285"/>
            <a:ext cx="4038600" cy="4525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Objectives:</a:t>
            </a:r>
          </a:p>
          <a:p>
            <a:pPr marL="0" indent="0">
              <a:buNone/>
            </a:pPr>
            <a:endParaRPr lang="en-AU" sz="1600" b="1" u="sng" dirty="0" smtClean="0"/>
          </a:p>
          <a:p>
            <a:r>
              <a:rPr lang="en-AU" sz="1600" dirty="0" smtClean="0"/>
              <a:t>Place the player in the shoes of someone with a disability (limited vision)</a:t>
            </a:r>
          </a:p>
          <a:p>
            <a:endParaRPr lang="en-AU" sz="1600" dirty="0"/>
          </a:p>
          <a:p>
            <a:r>
              <a:rPr lang="en-AU" sz="1600" dirty="0" smtClean="0"/>
              <a:t>Encourage the player to experience cognitive empathy towards people with any form of disability</a:t>
            </a:r>
          </a:p>
          <a:p>
            <a:endParaRPr lang="en-AU" sz="1600" dirty="0"/>
          </a:p>
          <a:p>
            <a:r>
              <a:rPr lang="en-AU" sz="1600" dirty="0" smtClean="0"/>
              <a:t>Resonate with a disability due to the disability being so relevant in the game</a:t>
            </a:r>
          </a:p>
          <a:p>
            <a:endParaRPr lang="en-AU" sz="1600" dirty="0" smtClean="0"/>
          </a:p>
          <a:p>
            <a:r>
              <a:rPr lang="en-AU" sz="1600" dirty="0" err="1" smtClean="0"/>
              <a:t>Replayability</a:t>
            </a:r>
            <a:endParaRPr lang="en-AU" sz="1600" dirty="0" smtClean="0"/>
          </a:p>
          <a:p>
            <a:endParaRPr lang="en-AU" sz="1600" dirty="0"/>
          </a:p>
          <a:p>
            <a:r>
              <a:rPr lang="en-AU" sz="1600" dirty="0" smtClean="0"/>
              <a:t>Able to be expanded in the future (more mazes, features and scenarios can be included)</a:t>
            </a:r>
            <a:endParaRPr lang="en-A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20598" r="26945" b="23174"/>
          <a:stretch/>
        </p:blipFill>
        <p:spPr>
          <a:xfrm rot="543941">
            <a:off x="3563863" y="2341308"/>
            <a:ext cx="1140584" cy="100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0" t="22857" r="30083" b="22913"/>
          <a:stretch/>
        </p:blipFill>
        <p:spPr>
          <a:xfrm rot="21149841">
            <a:off x="3491216" y="1231701"/>
            <a:ext cx="1114378" cy="1093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22405" r="28917" b="21995"/>
          <a:stretch/>
        </p:blipFill>
        <p:spPr>
          <a:xfrm>
            <a:off x="3512694" y="4409879"/>
            <a:ext cx="1131314" cy="1107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22441" r="29413" b="22460"/>
          <a:stretch/>
        </p:blipFill>
        <p:spPr>
          <a:xfrm rot="21138228">
            <a:off x="3327253" y="3383569"/>
            <a:ext cx="1085739" cy="10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Blind Maze Demonstration</a:t>
            </a:r>
            <a:endParaRPr lang="en-AU" sz="4000" b="1" u="sng" dirty="0"/>
          </a:p>
        </p:txBody>
      </p:sp>
      <p:pic>
        <p:nvPicPr>
          <p:cNvPr id="4" name="MazeFil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775" y="1600200"/>
            <a:ext cx="6142038" cy="4525963"/>
          </a:xfrm>
        </p:spPr>
      </p:pic>
    </p:spTree>
    <p:extLst>
      <p:ext uri="{BB962C8B-B14F-4D97-AF65-F5344CB8AC3E}">
        <p14:creationId xmlns:p14="http://schemas.microsoft.com/office/powerpoint/2010/main" val="36209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Resource Inflow </a:t>
            </a:r>
            <a:r>
              <a:rPr lang="en-AU" sz="4000" b="1" u="sng" dirty="0" err="1" smtClean="0">
                <a:solidFill>
                  <a:schemeClr val="bg1"/>
                </a:solidFill>
              </a:rPr>
              <a:t>Minigame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124743"/>
            <a:ext cx="3060000" cy="5040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Description:</a:t>
            </a:r>
          </a:p>
          <a:p>
            <a:pPr marL="0" indent="0" algn="ctr">
              <a:buNone/>
            </a:pPr>
            <a:endParaRPr lang="en-AU" sz="1600" dirty="0" smtClean="0"/>
          </a:p>
          <a:p>
            <a:r>
              <a:rPr lang="en-AU" sz="1600" dirty="0" smtClean="0"/>
              <a:t>Send resources to the correct factory to help build REMI’s arms</a:t>
            </a:r>
          </a:p>
          <a:p>
            <a:endParaRPr lang="en-AU" sz="1600" dirty="0"/>
          </a:p>
          <a:p>
            <a:r>
              <a:rPr lang="en-AU" sz="1600" dirty="0" smtClean="0"/>
              <a:t>Divert dangerous resources to a disposal site to avoid damaging the reconstruction or REMI’s arms</a:t>
            </a:r>
          </a:p>
          <a:p>
            <a:pPr marL="0" indent="0">
              <a:buNone/>
            </a:pPr>
            <a:endParaRPr lang="en-AU" sz="1600" dirty="0" smtClean="0"/>
          </a:p>
          <a:p>
            <a:r>
              <a:rPr lang="en-AU" sz="1600" dirty="0" smtClean="0"/>
              <a:t>Game cannot be lost – it can only be won</a:t>
            </a:r>
          </a:p>
          <a:p>
            <a:endParaRPr lang="en-AU" sz="1600" dirty="0"/>
          </a:p>
          <a:p>
            <a:r>
              <a:rPr lang="en-AU" sz="1600" dirty="0" smtClean="0"/>
              <a:t>Multi tasking 2 points of </a:t>
            </a:r>
            <a:r>
              <a:rPr lang="en-AU" sz="1600" dirty="0" smtClean="0"/>
              <a:t>resources</a:t>
            </a:r>
          </a:p>
          <a:p>
            <a:endParaRPr lang="en-AU" sz="1600" dirty="0"/>
          </a:p>
          <a:p>
            <a:r>
              <a:rPr lang="en-AU" sz="1600" dirty="0" smtClean="0"/>
              <a:t>Score bars to highlight reconstruction progress</a:t>
            </a:r>
            <a:endParaRPr lang="en-AU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32480" y="1124743"/>
            <a:ext cx="3060000" cy="5040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Objectives:</a:t>
            </a:r>
          </a:p>
          <a:p>
            <a:pPr marL="0" indent="0" algn="ctr">
              <a:buNone/>
            </a:pPr>
            <a:endParaRPr lang="en-AU" sz="1600" b="1" u="sng" dirty="0" smtClean="0"/>
          </a:p>
          <a:p>
            <a:r>
              <a:rPr lang="en-AU" sz="1600" dirty="0" err="1" smtClean="0"/>
              <a:t>Replayability</a:t>
            </a:r>
            <a:endParaRPr lang="en-AU" sz="1600" dirty="0" smtClean="0"/>
          </a:p>
          <a:p>
            <a:endParaRPr lang="en-AU" sz="1600" dirty="0"/>
          </a:p>
          <a:p>
            <a:r>
              <a:rPr lang="en-AU" sz="1600" dirty="0" smtClean="0"/>
              <a:t>Can be Expanded to provide more features and job opportunities in the future</a:t>
            </a:r>
          </a:p>
          <a:p>
            <a:endParaRPr lang="en-AU" sz="1600" dirty="0"/>
          </a:p>
          <a:p>
            <a:r>
              <a:rPr lang="en-AU" sz="1600" dirty="0" smtClean="0"/>
              <a:t>Encourages empathy through helping someone at a disadvantage</a:t>
            </a:r>
          </a:p>
          <a:p>
            <a:endParaRPr lang="en-AU" sz="1600" dirty="0"/>
          </a:p>
          <a:p>
            <a:r>
              <a:rPr lang="en-AU" sz="1600" dirty="0" smtClean="0"/>
              <a:t>Sends a message that you can never ‘lose’ trying to help someone – the player is diverting danger only to avoid damaging progress</a:t>
            </a:r>
          </a:p>
          <a:p>
            <a:endParaRPr lang="en-AU" sz="1600" dirty="0"/>
          </a:p>
          <a:p>
            <a:r>
              <a:rPr lang="en-AU" sz="1600" dirty="0" smtClean="0"/>
              <a:t>Strategic thinking to keep the player </a:t>
            </a:r>
            <a:r>
              <a:rPr lang="en-AU" sz="1600" dirty="0" smtClean="0"/>
              <a:t>engaged</a:t>
            </a:r>
          </a:p>
          <a:p>
            <a:endParaRPr lang="en-AU" sz="1600" dirty="0"/>
          </a:p>
          <a:p>
            <a:r>
              <a:rPr lang="en-AU" sz="1600" dirty="0" smtClean="0"/>
              <a:t>Gives instant feedback to the player</a:t>
            </a:r>
            <a:endParaRPr lang="en-AU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5698">
            <a:off x="3585313" y="1328545"/>
            <a:ext cx="1835181" cy="13673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411">
            <a:off x="3661064" y="2827693"/>
            <a:ext cx="1852863" cy="1000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307">
            <a:off x="3494633" y="3984541"/>
            <a:ext cx="1794640" cy="11973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92" y="5301208"/>
            <a:ext cx="1809872" cy="9866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70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Resource Inflow Demonstration</a:t>
            </a:r>
            <a:endParaRPr lang="en-AU" sz="4000" b="1" u="sng" dirty="0"/>
          </a:p>
        </p:txBody>
      </p:sp>
      <p:pic>
        <p:nvPicPr>
          <p:cNvPr id="4" name="ResourceFil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775" y="1600200"/>
            <a:ext cx="6142038" cy="4525963"/>
          </a:xfrm>
        </p:spPr>
      </p:pic>
    </p:spTree>
    <p:extLst>
      <p:ext uri="{BB962C8B-B14F-4D97-AF65-F5344CB8AC3E}">
        <p14:creationId xmlns:p14="http://schemas.microsoft.com/office/powerpoint/2010/main" val="12349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Platformer </a:t>
            </a:r>
            <a:r>
              <a:rPr lang="en-AU" sz="4000" b="1" u="sng" dirty="0" err="1" smtClean="0">
                <a:solidFill>
                  <a:schemeClr val="bg1"/>
                </a:solidFill>
              </a:rPr>
              <a:t>Minigame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124744"/>
            <a:ext cx="30600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Description:</a:t>
            </a:r>
          </a:p>
          <a:p>
            <a:pPr marL="0" indent="0">
              <a:buNone/>
            </a:pPr>
            <a:endParaRPr lang="en-AU" sz="1600" b="1" u="sng" dirty="0"/>
          </a:p>
          <a:p>
            <a:r>
              <a:rPr lang="en-AU" sz="1600" dirty="0" smtClean="0"/>
              <a:t>REMI and the main character start by working together as a team to collect a key</a:t>
            </a:r>
          </a:p>
          <a:p>
            <a:endParaRPr lang="en-AU" sz="1600" dirty="0"/>
          </a:p>
          <a:p>
            <a:r>
              <a:rPr lang="en-AU" sz="1600" dirty="0" smtClean="0"/>
              <a:t>Player is constantly avoiding dangerous monsters and jumping over obstacles</a:t>
            </a:r>
          </a:p>
          <a:p>
            <a:endParaRPr lang="en-AU" sz="1600" dirty="0"/>
          </a:p>
          <a:p>
            <a:r>
              <a:rPr lang="en-AU" sz="1600" dirty="0" smtClean="0"/>
              <a:t>REMI gets detached from the main character mid-game, and goes to retrieve its legs back by itself</a:t>
            </a:r>
          </a:p>
          <a:p>
            <a:endParaRPr lang="en-AU" sz="1600" dirty="0"/>
          </a:p>
          <a:p>
            <a:endParaRPr lang="en-AU" sz="1600" dirty="0" smtClean="0"/>
          </a:p>
          <a:p>
            <a:endParaRPr lang="en-AU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888" y="1124744"/>
            <a:ext cx="40386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Objectives:</a:t>
            </a:r>
          </a:p>
          <a:p>
            <a:pPr marL="0" indent="0" algn="ctr">
              <a:buNone/>
            </a:pPr>
            <a:endParaRPr lang="en-AU" sz="1600" b="1" u="sng" dirty="0"/>
          </a:p>
          <a:p>
            <a:r>
              <a:rPr lang="en-AU" sz="1600" dirty="0" smtClean="0"/>
              <a:t>Teamwork to encourage co operation and empathetic relationships</a:t>
            </a:r>
          </a:p>
          <a:p>
            <a:endParaRPr lang="en-AU" sz="1600" dirty="0"/>
          </a:p>
          <a:p>
            <a:r>
              <a:rPr lang="en-AU" sz="1600" dirty="0" smtClean="0"/>
              <a:t>Highlighting that everyone has different strengths and weaknesses</a:t>
            </a:r>
          </a:p>
          <a:p>
            <a:endParaRPr lang="en-AU" sz="1600" dirty="0" smtClean="0"/>
          </a:p>
          <a:p>
            <a:r>
              <a:rPr lang="en-AU" sz="1600" dirty="0" smtClean="0"/>
              <a:t>Can be expanded with more features and maps in the future</a:t>
            </a:r>
            <a:endParaRPr lang="en-AU" sz="1600" dirty="0"/>
          </a:p>
          <a:p>
            <a:endParaRPr lang="en-AU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563">
            <a:off x="3298975" y="2932028"/>
            <a:ext cx="1355073" cy="913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05064"/>
            <a:ext cx="1525940" cy="10302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14071"/>
            <a:ext cx="1564382" cy="10580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3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Platformer Demonstration</a:t>
            </a:r>
            <a:endParaRPr lang="en-AU" sz="4000" b="1" u="sng" dirty="0"/>
          </a:p>
        </p:txBody>
      </p:sp>
      <p:pic>
        <p:nvPicPr>
          <p:cNvPr id="4" name="Platformer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775" y="1600200"/>
            <a:ext cx="6142038" cy="4525963"/>
          </a:xfrm>
        </p:spPr>
      </p:pic>
    </p:spTree>
    <p:extLst>
      <p:ext uri="{BB962C8B-B14F-4D97-AF65-F5344CB8AC3E}">
        <p14:creationId xmlns:p14="http://schemas.microsoft.com/office/powerpoint/2010/main" val="7319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Testing and Feedback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5284"/>
            <a:ext cx="40386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Testing:</a:t>
            </a:r>
            <a:endParaRPr lang="en-AU" sz="1600" b="1" u="sng" dirty="0" smtClean="0"/>
          </a:p>
          <a:p>
            <a:endParaRPr lang="en-AU" sz="1600" dirty="0" smtClean="0"/>
          </a:p>
          <a:p>
            <a:r>
              <a:rPr lang="en-AU" sz="1600" dirty="0" smtClean="0"/>
              <a:t>Regular client feedback regarding the contents of the game</a:t>
            </a:r>
          </a:p>
          <a:p>
            <a:endParaRPr lang="en-AU" sz="1600" dirty="0"/>
          </a:p>
          <a:p>
            <a:r>
              <a:rPr lang="en-AU" sz="1600" dirty="0" smtClean="0"/>
              <a:t>Target audience </a:t>
            </a:r>
            <a:r>
              <a:rPr lang="en-AU" sz="1600" dirty="0"/>
              <a:t>t</a:t>
            </a:r>
            <a:r>
              <a:rPr lang="en-AU" sz="1600" dirty="0" smtClean="0"/>
              <a:t>esting</a:t>
            </a:r>
          </a:p>
          <a:p>
            <a:endParaRPr lang="en-AU" sz="1600" dirty="0"/>
          </a:p>
          <a:p>
            <a:r>
              <a:rPr lang="en-AU" sz="1600" dirty="0" smtClean="0"/>
              <a:t>Use case </a:t>
            </a:r>
            <a:r>
              <a:rPr lang="en-AU" sz="1600" dirty="0"/>
              <a:t>t</a:t>
            </a:r>
            <a:r>
              <a:rPr lang="en-AU" sz="1600" dirty="0" smtClean="0"/>
              <a:t>esting </a:t>
            </a:r>
          </a:p>
          <a:p>
            <a:endParaRPr lang="en-AU" sz="1600" dirty="0"/>
          </a:p>
          <a:p>
            <a:endParaRPr lang="en-AU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3"/>
            <a:ext cx="40386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/>
              <a:t>Purpose:</a:t>
            </a:r>
          </a:p>
          <a:p>
            <a:pPr marL="0" indent="0" algn="ctr">
              <a:buNone/>
            </a:pPr>
            <a:endParaRPr lang="en-AU" sz="1600" b="1" u="sng" dirty="0" smtClean="0"/>
          </a:p>
          <a:p>
            <a:r>
              <a:rPr lang="en-AU" sz="1600" dirty="0" smtClean="0"/>
              <a:t>Ensuring the Buttons/Events relevant to  each scenario within the game work as intended</a:t>
            </a:r>
          </a:p>
          <a:p>
            <a:endParaRPr lang="en-AU" sz="1600" dirty="0"/>
          </a:p>
          <a:p>
            <a:r>
              <a:rPr lang="en-AU" sz="1600" dirty="0" smtClean="0"/>
              <a:t>Refining our game to continuously improve its quality</a:t>
            </a:r>
          </a:p>
          <a:p>
            <a:endParaRPr lang="en-AU" sz="1600" dirty="0"/>
          </a:p>
          <a:p>
            <a:r>
              <a:rPr lang="en-AU" sz="1600" dirty="0" smtClean="0"/>
              <a:t>Ensuring our game is impactful with our target audience</a:t>
            </a:r>
          </a:p>
          <a:p>
            <a:endParaRPr lang="en-AU" sz="1600" dirty="0"/>
          </a:p>
          <a:p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09690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AU" sz="4000" b="1" u="sng" dirty="0" smtClean="0"/>
              <a:t>Thank You</a:t>
            </a:r>
            <a:endParaRPr lang="en-AU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 smtClean="0"/>
          </a:p>
          <a:p>
            <a:pPr marL="0" indent="0" algn="ctr">
              <a:buNone/>
            </a:pPr>
            <a:r>
              <a:rPr lang="en-AU" sz="2400" dirty="0" smtClean="0">
                <a:solidFill>
                  <a:schemeClr val="bg1"/>
                </a:solidFill>
              </a:rPr>
              <a:t>We hope you enjoyed the </a:t>
            </a:r>
            <a:r>
              <a:rPr lang="en-AU" sz="2400" dirty="0" err="1" smtClean="0">
                <a:solidFill>
                  <a:schemeClr val="bg1"/>
                </a:solidFill>
              </a:rPr>
              <a:t>Empatatron</a:t>
            </a:r>
            <a:endParaRPr lang="en-AU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AU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AU" sz="2400" dirty="0" smtClean="0">
                <a:solidFill>
                  <a:schemeClr val="bg1"/>
                </a:solidFill>
              </a:rPr>
              <a:t>Now Lets Encourage Teaching Empathy Worldwide!</a:t>
            </a: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Questions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en-AU" dirty="0" smtClean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 smtClean="0"/>
              <a:t>Anything You Would You Like to Ask?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7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6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Our Team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AU" b="1" u="sng" dirty="0" smtClean="0"/>
              <a:t>Students:</a:t>
            </a:r>
          </a:p>
          <a:p>
            <a:pPr marL="0" indent="0" algn="ctr">
              <a:buNone/>
            </a:pPr>
            <a:endParaRPr lang="en-AU" b="1" u="sng" dirty="0"/>
          </a:p>
          <a:p>
            <a:r>
              <a:rPr lang="en-AU" dirty="0" smtClean="0"/>
              <a:t>Zane Keeley</a:t>
            </a:r>
          </a:p>
          <a:p>
            <a:endParaRPr lang="en-AU" sz="600" dirty="0" smtClean="0"/>
          </a:p>
          <a:p>
            <a:endParaRPr lang="en-AU" sz="600" dirty="0" smtClean="0"/>
          </a:p>
          <a:p>
            <a:r>
              <a:rPr lang="en-AU" dirty="0" smtClean="0"/>
              <a:t>Carlisle Miller</a:t>
            </a:r>
          </a:p>
          <a:p>
            <a:endParaRPr lang="en-AU" sz="600" dirty="0" smtClean="0"/>
          </a:p>
          <a:p>
            <a:endParaRPr lang="en-AU" sz="600" dirty="0" smtClean="0"/>
          </a:p>
          <a:p>
            <a:r>
              <a:rPr lang="en-AU" dirty="0" smtClean="0"/>
              <a:t>Rowan </a:t>
            </a:r>
            <a:r>
              <a:rPr lang="en-AU" dirty="0" err="1" smtClean="0"/>
              <a:t>Lysaught</a:t>
            </a:r>
            <a:endParaRPr lang="en-AU" dirty="0" smtClean="0"/>
          </a:p>
          <a:p>
            <a:endParaRPr lang="en-AU" sz="600" dirty="0"/>
          </a:p>
          <a:p>
            <a:endParaRPr lang="en-AU" sz="600" dirty="0" smtClean="0"/>
          </a:p>
          <a:p>
            <a:r>
              <a:rPr lang="en-AU" dirty="0" smtClean="0"/>
              <a:t>Angus Holliday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25888" y="1556792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AU" b="1" u="sng" dirty="0" smtClean="0"/>
              <a:t>Client:</a:t>
            </a:r>
          </a:p>
          <a:p>
            <a:pPr marL="0" indent="0" algn="ctr">
              <a:buNone/>
            </a:pPr>
            <a:endParaRPr lang="en-AU" b="1" u="sng" dirty="0"/>
          </a:p>
          <a:p>
            <a:r>
              <a:rPr lang="en-AU" dirty="0" smtClean="0"/>
              <a:t>Activate Entertainment</a:t>
            </a:r>
            <a:endParaRPr lang="en-AU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05" y="3429000"/>
            <a:ext cx="2727938" cy="27279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3" t="1070" r="13159" b="61431"/>
          <a:stretch/>
        </p:blipFill>
        <p:spPr>
          <a:xfrm rot="21183667">
            <a:off x="2962302" y="2276117"/>
            <a:ext cx="1230756" cy="8441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1" r="10637" b="40345"/>
          <a:stretch/>
        </p:blipFill>
        <p:spPr>
          <a:xfrm rot="1077100">
            <a:off x="3556551" y="3049291"/>
            <a:ext cx="971198" cy="10403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7" r="56719" b="37553"/>
          <a:stretch/>
        </p:blipFill>
        <p:spPr>
          <a:xfrm>
            <a:off x="3491880" y="4114832"/>
            <a:ext cx="1114923" cy="10085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999">
            <a:off x="3433076" y="5073097"/>
            <a:ext cx="1164363" cy="11643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56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6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Client Requirements</a:t>
            </a:r>
            <a:endParaRPr lang="en-AU" sz="4000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>
            <a:normAutofit lnSpcReduction="10000"/>
          </a:bodyPr>
          <a:lstStyle/>
          <a:p>
            <a:r>
              <a:rPr lang="en-AU" sz="1600" dirty="0" smtClean="0">
                <a:solidFill>
                  <a:schemeClr val="bg1"/>
                </a:solidFill>
              </a:rPr>
              <a:t>Build an engaging gamification of the concept of empathy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Assist in providing teachers with a new tool to help young minds learn empathy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The game will align with the organisations focus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Provide further job opportunities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Contribute to Activates Entertainments goal of being leaders in innovate educational tools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Contribute to Activate Entertainments competitiveness in the </a:t>
            </a:r>
            <a:r>
              <a:rPr lang="en-AU" sz="1600" dirty="0" smtClean="0">
                <a:solidFill>
                  <a:schemeClr val="bg1"/>
                </a:solidFill>
              </a:rPr>
              <a:t>marketplace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Incorporate on a platform that can be delivered nationwide across Australia</a:t>
            </a:r>
            <a:endParaRPr lang="en-AU" sz="1600" dirty="0" smtClean="0">
              <a:solidFill>
                <a:schemeClr val="bg1"/>
              </a:solidFill>
            </a:endParaRPr>
          </a:p>
          <a:p>
            <a:endParaRPr lang="en-AU" sz="1800" dirty="0">
              <a:solidFill>
                <a:schemeClr val="bg1"/>
              </a:solidFill>
            </a:endParaRPr>
          </a:p>
          <a:p>
            <a:endParaRPr lang="en-AU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775">
            <a:off x="6303472" y="5108033"/>
            <a:ext cx="2106257" cy="13997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130">
            <a:off x="6255471" y="1833172"/>
            <a:ext cx="2287611" cy="15944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64" y="3573016"/>
            <a:ext cx="2301823" cy="1487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0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6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Key Elements</a:t>
            </a:r>
            <a:endParaRPr lang="en-AU" sz="32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6300000" cy="4896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AU" sz="2000" b="1" u="sng" dirty="0" smtClean="0"/>
          </a:p>
          <a:p>
            <a:pPr marL="0" indent="0">
              <a:buNone/>
            </a:pPr>
            <a:r>
              <a:rPr lang="en-AU" sz="2000" b="1" u="sng" dirty="0" smtClean="0"/>
              <a:t>Teaching </a:t>
            </a:r>
            <a:r>
              <a:rPr lang="en-AU" sz="2000" b="1" u="sng" dirty="0" smtClean="0"/>
              <a:t>Empathetic Skills</a:t>
            </a:r>
          </a:p>
          <a:p>
            <a:pPr lvl="1"/>
            <a:endParaRPr lang="en-AU" sz="1700" dirty="0" smtClean="0"/>
          </a:p>
          <a:p>
            <a:pPr lvl="1"/>
            <a:r>
              <a:rPr lang="en-AU" sz="1700" dirty="0" smtClean="0"/>
              <a:t>Teamwork</a:t>
            </a:r>
            <a:endParaRPr lang="en-AU" sz="1700" dirty="0" smtClean="0"/>
          </a:p>
          <a:p>
            <a:pPr lvl="1"/>
            <a:r>
              <a:rPr lang="en-AU" sz="1700" dirty="0" smtClean="0"/>
              <a:t>Seeing from someone else’s perspective</a:t>
            </a:r>
            <a:endParaRPr lang="en-AU" sz="1700" dirty="0" smtClean="0"/>
          </a:p>
          <a:p>
            <a:pPr lvl="1"/>
            <a:r>
              <a:rPr lang="en-AU" sz="1700" dirty="0" smtClean="0"/>
              <a:t>Identifying that everyone has different strengths and weaknesses</a:t>
            </a:r>
          </a:p>
          <a:p>
            <a:pPr lvl="1"/>
            <a:r>
              <a:rPr lang="en-AU" sz="1700" dirty="0" smtClean="0"/>
              <a:t>Being prepared and willing to help others when they need it</a:t>
            </a:r>
          </a:p>
          <a:p>
            <a:pPr marL="457200" lvl="1" indent="0">
              <a:buNone/>
            </a:pPr>
            <a:endParaRPr lang="en-AU" sz="1600" dirty="0" smtClean="0"/>
          </a:p>
          <a:p>
            <a:pPr marL="0" indent="0">
              <a:buNone/>
            </a:pPr>
            <a:r>
              <a:rPr lang="en-AU" sz="2000" b="1" u="sng" dirty="0" smtClean="0"/>
              <a:t>Gameplay</a:t>
            </a:r>
          </a:p>
          <a:p>
            <a:pPr lvl="1"/>
            <a:endParaRPr lang="en-AU" sz="1700" dirty="0" smtClean="0"/>
          </a:p>
          <a:p>
            <a:pPr lvl="1"/>
            <a:r>
              <a:rPr lang="en-AU" sz="1700" dirty="0" smtClean="0"/>
              <a:t>Incorporate </a:t>
            </a:r>
            <a:r>
              <a:rPr lang="en-AU" sz="1700" dirty="0" smtClean="0"/>
              <a:t>and teach empathetic actions</a:t>
            </a:r>
          </a:p>
          <a:p>
            <a:pPr lvl="1"/>
            <a:r>
              <a:rPr lang="en-AU" sz="1700" dirty="0" smtClean="0"/>
              <a:t>Allow the player to have fun while learning</a:t>
            </a:r>
          </a:p>
          <a:p>
            <a:pPr lvl="1"/>
            <a:r>
              <a:rPr lang="en-AU" sz="1700" dirty="0" err="1" smtClean="0"/>
              <a:t>Replayability</a:t>
            </a:r>
            <a:r>
              <a:rPr lang="en-AU" sz="1700" dirty="0" smtClean="0"/>
              <a:t> to help build habits regarding empathy</a:t>
            </a:r>
          </a:p>
          <a:p>
            <a:pPr lvl="1"/>
            <a:endParaRPr lang="en-AU" sz="1600" dirty="0" smtClean="0"/>
          </a:p>
          <a:p>
            <a:pPr marL="0" indent="0">
              <a:buNone/>
            </a:pPr>
            <a:r>
              <a:rPr lang="en-AU" sz="2000" b="1" u="sng" dirty="0" smtClean="0"/>
              <a:t>Narrative</a:t>
            </a:r>
          </a:p>
          <a:p>
            <a:pPr lvl="1"/>
            <a:endParaRPr lang="en-AU" sz="1700" dirty="0" smtClean="0"/>
          </a:p>
          <a:p>
            <a:pPr lvl="1"/>
            <a:r>
              <a:rPr lang="en-AU" sz="1700" dirty="0" smtClean="0"/>
              <a:t>Building </a:t>
            </a:r>
            <a:r>
              <a:rPr lang="en-AU" sz="1700" dirty="0" smtClean="0"/>
              <a:t>the tone of the game to encourage empathetic actions/feelings</a:t>
            </a:r>
          </a:p>
          <a:p>
            <a:pPr lvl="1"/>
            <a:r>
              <a:rPr lang="en-AU" sz="1700" dirty="0" smtClean="0"/>
              <a:t>Engage the player within the game</a:t>
            </a:r>
          </a:p>
          <a:p>
            <a:pPr lvl="1"/>
            <a:r>
              <a:rPr lang="en-AU" sz="1700" dirty="0" smtClean="0"/>
              <a:t>Encourage positive discussion among players</a:t>
            </a:r>
          </a:p>
          <a:p>
            <a:pPr marL="457200" lvl="1" indent="0">
              <a:buNone/>
            </a:pPr>
            <a:endParaRPr lang="en-AU" sz="1600" dirty="0" smtClean="0"/>
          </a:p>
          <a:p>
            <a:pPr marL="457200" lvl="1" indent="0">
              <a:buNone/>
            </a:pPr>
            <a:endParaRPr lang="en-AU" sz="1600" dirty="0"/>
          </a:p>
          <a:p>
            <a:pPr marL="457200" lvl="1" indent="0">
              <a:buNone/>
            </a:pPr>
            <a:endParaRPr lang="en-AU" sz="1600" dirty="0" smtClean="0"/>
          </a:p>
          <a:p>
            <a:pPr marL="457200" lvl="1" indent="0">
              <a:buNone/>
            </a:pPr>
            <a:endParaRPr lang="en-AU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453">
            <a:off x="7042696" y="1541163"/>
            <a:ext cx="1440160" cy="1777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2872">
            <a:off x="6697393" y="4841748"/>
            <a:ext cx="2136714" cy="15773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429000"/>
            <a:ext cx="2068797" cy="13791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45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err="1" smtClean="0"/>
              <a:t>Empathotron</a:t>
            </a:r>
            <a:endParaRPr lang="en-AU" sz="4000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7544" y="1197272"/>
            <a:ext cx="3060000" cy="46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>
                <a:solidFill>
                  <a:schemeClr val="bg1"/>
                </a:solidFill>
              </a:rPr>
              <a:t>Description: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A game which incorporates a story and a narrative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Playable on a tablet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Intertwines a narrative and a gaming experience into one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E</a:t>
            </a:r>
            <a:r>
              <a:rPr lang="en-AU" sz="1600" dirty="0" smtClean="0">
                <a:solidFill>
                  <a:schemeClr val="bg1"/>
                </a:solidFill>
              </a:rPr>
              <a:t>ncourage empathetic feelings before the start of each mini-game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4008" y="1197272"/>
            <a:ext cx="4038600" cy="46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>
                <a:solidFill>
                  <a:schemeClr val="bg1"/>
                </a:solidFill>
              </a:rPr>
              <a:t>Objectives:</a:t>
            </a:r>
          </a:p>
          <a:p>
            <a:pPr marL="0" indent="0" algn="ctr">
              <a:buNone/>
            </a:pPr>
            <a:endParaRPr lang="en-AU" sz="1600" b="1" u="sng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Continuously keeps the game engaging </a:t>
            </a:r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(having a narrative scene before each </a:t>
            </a:r>
            <a:r>
              <a:rPr lang="en-AU" sz="1600" dirty="0" err="1" smtClean="0">
                <a:solidFill>
                  <a:schemeClr val="bg1"/>
                </a:solidFill>
              </a:rPr>
              <a:t>minigame</a:t>
            </a:r>
            <a:r>
              <a:rPr lang="en-AU" sz="1600" dirty="0" smtClean="0">
                <a:solidFill>
                  <a:schemeClr val="bg1"/>
                </a:solidFill>
              </a:rPr>
              <a:t>)</a:t>
            </a:r>
            <a:endParaRPr lang="en-AU" sz="1600" dirty="0">
              <a:solidFill>
                <a:schemeClr val="bg1"/>
              </a:solidFill>
            </a:endParaRP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Can be extended in the future, to provide further job opportunities and increase Activate Entertainments competitiveness</a:t>
            </a:r>
          </a:p>
          <a:p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Highly accessible to teachers, to be used as a tool for helping teach empathy</a:t>
            </a:r>
            <a:endParaRPr lang="en-AU" sz="1600" dirty="0">
              <a:solidFill>
                <a:schemeClr val="bg1"/>
              </a:solidFill>
            </a:endParaRPr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8" y="5445224"/>
            <a:ext cx="8470544" cy="9056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83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Narrative Storyline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268760"/>
            <a:ext cx="30600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/>
              <a:t>Description:</a:t>
            </a:r>
          </a:p>
          <a:p>
            <a:endParaRPr lang="en-AU" sz="2000" dirty="0"/>
          </a:p>
          <a:p>
            <a:r>
              <a:rPr lang="en-AU" sz="1600" dirty="0"/>
              <a:t>A boy in a room sees something fall from sky</a:t>
            </a:r>
          </a:p>
          <a:p>
            <a:endParaRPr lang="en-AU" sz="1600" dirty="0"/>
          </a:p>
          <a:p>
            <a:r>
              <a:rPr lang="en-AU" sz="1600" dirty="0"/>
              <a:t>The boy finds robot who has suffered damage from an impact</a:t>
            </a:r>
          </a:p>
          <a:p>
            <a:endParaRPr lang="en-AU" sz="1600" dirty="0"/>
          </a:p>
          <a:p>
            <a:r>
              <a:rPr lang="en-AU" sz="1600" dirty="0"/>
              <a:t>The boy decides to help retrieve the robots eyes, legs and arms</a:t>
            </a:r>
          </a:p>
          <a:p>
            <a:pPr marL="0" indent="0">
              <a:buNone/>
            </a:pPr>
            <a:endParaRPr lang="en-AU" sz="1600" dirty="0"/>
          </a:p>
          <a:p>
            <a:r>
              <a:rPr lang="en-AU" sz="1600" dirty="0"/>
              <a:t>Along the way, the boy talks to the robot and builds a relationship</a:t>
            </a:r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456" y="1196751"/>
            <a:ext cx="3060000" cy="5040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AU" sz="2000" b="1" u="sng" dirty="0">
                <a:solidFill>
                  <a:prstClr val="black"/>
                </a:solidFill>
              </a:rPr>
              <a:t>Objectives:</a:t>
            </a:r>
          </a:p>
          <a:p>
            <a:pPr marL="0" lvl="0" indent="0" algn="ctr">
              <a:buNone/>
            </a:pPr>
            <a:endParaRPr lang="en-AU" sz="1600" b="1" u="sng" dirty="0">
              <a:solidFill>
                <a:prstClr val="black"/>
              </a:solidFill>
            </a:endParaRPr>
          </a:p>
          <a:p>
            <a:pPr lvl="0"/>
            <a:r>
              <a:rPr lang="en-AU" sz="1600" dirty="0">
                <a:solidFill>
                  <a:prstClr val="black"/>
                </a:solidFill>
              </a:rPr>
              <a:t>An interesting story to engage the user</a:t>
            </a:r>
          </a:p>
          <a:p>
            <a:pPr lvl="0"/>
            <a:endParaRPr lang="en-AU" sz="1600" dirty="0">
              <a:solidFill>
                <a:prstClr val="black"/>
              </a:solidFill>
            </a:endParaRPr>
          </a:p>
          <a:p>
            <a:pPr lvl="0"/>
            <a:r>
              <a:rPr lang="en-AU" sz="1600" dirty="0">
                <a:solidFill>
                  <a:prstClr val="black"/>
                </a:solidFill>
              </a:rPr>
              <a:t>Builds empathetic feelings to help support teaching empathy</a:t>
            </a:r>
          </a:p>
          <a:p>
            <a:pPr lvl="0"/>
            <a:endParaRPr lang="en-AU" sz="1600" dirty="0">
              <a:solidFill>
                <a:prstClr val="black"/>
              </a:solidFill>
            </a:endParaRPr>
          </a:p>
          <a:p>
            <a:pPr lvl="0"/>
            <a:r>
              <a:rPr lang="en-AU" sz="1600" dirty="0">
                <a:solidFill>
                  <a:prstClr val="black"/>
                </a:solidFill>
              </a:rPr>
              <a:t>Builds empathetic skills such as helping other people</a:t>
            </a:r>
          </a:p>
          <a:p>
            <a:pPr lvl="0"/>
            <a:endParaRPr lang="en-AU" sz="1600" dirty="0">
              <a:solidFill>
                <a:prstClr val="black"/>
              </a:solidFill>
            </a:endParaRPr>
          </a:p>
          <a:p>
            <a:pPr lvl="0"/>
            <a:r>
              <a:rPr lang="en-AU" sz="1600" dirty="0">
                <a:solidFill>
                  <a:prstClr val="black"/>
                </a:solidFill>
              </a:rPr>
              <a:t>Builds empathetic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3249">
            <a:off x="3454088" y="3125039"/>
            <a:ext cx="1460149" cy="10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4" y="1772816"/>
            <a:ext cx="1712242" cy="10580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466345"/>
            <a:ext cx="1584176" cy="11698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Narrative Questions</a:t>
            </a:r>
            <a:endParaRPr lang="en-AU" sz="4000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124744"/>
            <a:ext cx="3060000" cy="5040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AU" sz="2000" b="1" u="sng" dirty="0">
                <a:solidFill>
                  <a:schemeClr val="bg1"/>
                </a:solidFill>
              </a:rPr>
              <a:t>Description:</a:t>
            </a:r>
          </a:p>
          <a:p>
            <a:pPr marL="0" lvl="0" indent="0" algn="ctr">
              <a:buNone/>
            </a:pPr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 smtClean="0">
                <a:solidFill>
                  <a:schemeClr val="bg1"/>
                </a:solidFill>
              </a:rPr>
              <a:t>There </a:t>
            </a:r>
            <a:r>
              <a:rPr lang="en-AU" sz="1600" dirty="0">
                <a:solidFill>
                  <a:schemeClr val="bg1"/>
                </a:solidFill>
              </a:rPr>
              <a:t>are a series of questions asked between games during the narrative scenes</a:t>
            </a:r>
            <a:r>
              <a:rPr lang="en-AU" sz="1600" dirty="0" smtClean="0">
                <a:solidFill>
                  <a:schemeClr val="bg1"/>
                </a:solidFill>
              </a:rPr>
              <a:t>.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Each answer has weighting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</a:rPr>
              <a:t>A = 1</a:t>
            </a:r>
          </a:p>
          <a:p>
            <a:pPr lvl="1"/>
            <a:r>
              <a:rPr lang="en-AU" sz="1600" dirty="0">
                <a:solidFill>
                  <a:schemeClr val="bg1"/>
                </a:solidFill>
              </a:rPr>
              <a:t>B = 2</a:t>
            </a:r>
          </a:p>
          <a:p>
            <a:pPr lvl="1"/>
            <a:r>
              <a:rPr lang="en-AU" sz="1600" dirty="0">
                <a:solidFill>
                  <a:schemeClr val="bg1"/>
                </a:solidFill>
              </a:rPr>
              <a:t>C = </a:t>
            </a:r>
            <a:r>
              <a:rPr lang="en-AU" sz="1600" dirty="0" smtClean="0">
                <a:solidFill>
                  <a:schemeClr val="bg1"/>
                </a:solidFill>
              </a:rPr>
              <a:t>3</a:t>
            </a:r>
          </a:p>
          <a:p>
            <a:pPr lvl="1"/>
            <a:endParaRPr lang="en-AU" sz="12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The running total is </a:t>
            </a:r>
            <a:r>
              <a:rPr lang="en-AU" sz="1600" dirty="0" smtClean="0">
                <a:solidFill>
                  <a:schemeClr val="bg1"/>
                </a:solidFill>
              </a:rPr>
              <a:t>stored based on the answers to determine a conclusion</a:t>
            </a: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8464" y="1125304"/>
            <a:ext cx="3060000" cy="504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u="sng" dirty="0" smtClean="0">
                <a:solidFill>
                  <a:schemeClr val="bg1"/>
                </a:solidFill>
              </a:rPr>
              <a:t>Objectives:</a:t>
            </a:r>
          </a:p>
          <a:p>
            <a:pPr marL="0" indent="0">
              <a:buNone/>
            </a:pPr>
            <a:endParaRPr lang="en-AU" sz="1600" dirty="0" smtClean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Encourages decisions </a:t>
            </a:r>
            <a:r>
              <a:rPr lang="en-AU" sz="1600" dirty="0" smtClean="0">
                <a:solidFill>
                  <a:schemeClr val="bg1"/>
                </a:solidFill>
              </a:rPr>
              <a:t>based the current setting leaning towards </a:t>
            </a:r>
            <a:r>
              <a:rPr lang="en-AU" sz="1600" dirty="0" smtClean="0">
                <a:solidFill>
                  <a:schemeClr val="bg1"/>
                </a:solidFill>
              </a:rPr>
              <a:t>empathy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Helps keep the player engaged with </a:t>
            </a:r>
            <a:r>
              <a:rPr lang="en-AU" sz="1600" dirty="0" smtClean="0">
                <a:solidFill>
                  <a:schemeClr val="bg1"/>
                </a:solidFill>
              </a:rPr>
              <a:t>game (the player has to answer questions to progress)</a:t>
            </a:r>
            <a:endParaRPr lang="en-AU" sz="1600" dirty="0" smtClean="0">
              <a:solidFill>
                <a:schemeClr val="bg1"/>
              </a:solidFill>
            </a:endParaRP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 smtClean="0">
                <a:solidFill>
                  <a:schemeClr val="bg1"/>
                </a:solidFill>
              </a:rPr>
              <a:t>Can be used to monitor the results of players </a:t>
            </a:r>
            <a:r>
              <a:rPr lang="en-AU" sz="1600" dirty="0" smtClean="0">
                <a:solidFill>
                  <a:schemeClr val="bg1"/>
                </a:solidFill>
              </a:rPr>
              <a:t>empathy long </a:t>
            </a:r>
            <a:r>
              <a:rPr lang="en-AU" sz="1600" dirty="0" smtClean="0">
                <a:solidFill>
                  <a:schemeClr val="bg1"/>
                </a:solidFill>
              </a:rPr>
              <a:t>term (measure progress)</a:t>
            </a:r>
          </a:p>
          <a:p>
            <a:endParaRPr lang="en-AU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674">
            <a:off x="3635896" y="3573016"/>
            <a:ext cx="1748834" cy="1296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5872">
            <a:off x="3442643" y="1968681"/>
            <a:ext cx="1830729" cy="1358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73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AU" sz="4000" b="1" u="sng" dirty="0" smtClean="0">
                <a:solidFill>
                  <a:schemeClr val="bg1"/>
                </a:solidFill>
              </a:rPr>
              <a:t>Narrative Demonstration</a:t>
            </a:r>
            <a:endParaRPr lang="en-AU" sz="4000" b="1" u="sng" dirty="0">
              <a:solidFill>
                <a:schemeClr val="bg1"/>
              </a:solidFill>
            </a:endParaRPr>
          </a:p>
        </p:txBody>
      </p:sp>
      <p:pic>
        <p:nvPicPr>
          <p:cNvPr id="11" name="NarrativeFil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775" y="1600200"/>
            <a:ext cx="6142038" cy="4525963"/>
          </a:xfrm>
        </p:spPr>
      </p:pic>
    </p:spTree>
    <p:extLst>
      <p:ext uri="{BB962C8B-B14F-4D97-AF65-F5344CB8AC3E}">
        <p14:creationId xmlns:p14="http://schemas.microsoft.com/office/powerpoint/2010/main" val="22882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0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AU" sz="4000" b="1" u="sng" dirty="0" smtClean="0"/>
              <a:t>Alternate Conclusions</a:t>
            </a:r>
            <a:endParaRPr lang="en-AU" sz="4000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197312"/>
            <a:ext cx="3060000" cy="5040000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AU" sz="2000" b="1" u="sng" dirty="0">
                <a:solidFill>
                  <a:schemeClr val="bg1"/>
                </a:solidFill>
              </a:rPr>
              <a:t>Description:</a:t>
            </a:r>
          </a:p>
          <a:p>
            <a:pPr marL="0" lvl="0" indent="0" algn="ctr">
              <a:buNone/>
            </a:pPr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Different conclusions were offered to provide variance within the game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The 3 different conclusions currently offered are: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REMI goes home and reveals nothing to the boy (if the user </a:t>
            </a:r>
            <a:r>
              <a:rPr lang="en-AU" sz="1600" dirty="0" smtClean="0">
                <a:solidFill>
                  <a:schemeClr val="bg1"/>
                </a:solidFill>
              </a:rPr>
              <a:t>is </a:t>
            </a:r>
            <a:r>
              <a:rPr lang="en-AU" sz="1600" dirty="0" err="1">
                <a:solidFill>
                  <a:schemeClr val="bg1"/>
                </a:solidFill>
              </a:rPr>
              <a:t>unempathetic</a:t>
            </a:r>
            <a:r>
              <a:rPr lang="en-AU" sz="1600" dirty="0">
                <a:solidFill>
                  <a:schemeClr val="bg1"/>
                </a:solidFill>
              </a:rPr>
              <a:t> with REMI)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REMI stays on planet Earth, but not with the boy (if the user is moderately empathetic)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REMI stays on planet Earth with the boy and reveal everything (if the user shows high levels of empathy)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8464" y="1196752"/>
            <a:ext cx="3060000" cy="5040000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en-AU" sz="2000" b="1" u="sng" dirty="0">
                <a:solidFill>
                  <a:schemeClr val="bg1"/>
                </a:solidFill>
              </a:rPr>
              <a:t>Objectives:</a:t>
            </a:r>
          </a:p>
          <a:p>
            <a:pPr marL="0" lvl="0" indent="0">
              <a:buNone/>
            </a:pPr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Keeps the player curious as to the outcome (including previous players of the game) – which encourages interest/engagement within the game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Encourages </a:t>
            </a:r>
            <a:r>
              <a:rPr lang="en-AU" sz="1600" dirty="0" err="1">
                <a:solidFill>
                  <a:schemeClr val="bg1"/>
                </a:solidFill>
              </a:rPr>
              <a:t>replayability</a:t>
            </a:r>
            <a:r>
              <a:rPr lang="en-AU" sz="1600" dirty="0">
                <a:solidFill>
                  <a:schemeClr val="bg1"/>
                </a:solidFill>
              </a:rPr>
              <a:t> to further the level of teaching regarding empathy</a:t>
            </a:r>
          </a:p>
          <a:p>
            <a:pPr lvl="0"/>
            <a:endParaRPr lang="en-AU" sz="1600" dirty="0">
              <a:solidFill>
                <a:schemeClr val="bg1"/>
              </a:solidFill>
            </a:endParaRPr>
          </a:p>
          <a:p>
            <a:pPr lvl="0"/>
            <a:r>
              <a:rPr lang="en-AU" sz="1600" dirty="0">
                <a:solidFill>
                  <a:schemeClr val="bg1"/>
                </a:solidFill>
              </a:rPr>
              <a:t>Encourages discussion between the players – to help extend the nationwide reach of the game</a:t>
            </a:r>
          </a:p>
          <a:p>
            <a:pPr marL="0" indent="0">
              <a:buNone/>
            </a:pPr>
            <a:endParaRPr lang="en-AU" sz="1600" dirty="0"/>
          </a:p>
          <a:p>
            <a:endParaRPr lang="en-AU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4142">
            <a:off x="3397809" y="1731236"/>
            <a:ext cx="1781613" cy="11315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80" y="3212976"/>
            <a:ext cx="1905735" cy="10719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315">
            <a:off x="3617029" y="4681144"/>
            <a:ext cx="1903911" cy="1070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19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957</Words>
  <Application>Microsoft Office PowerPoint</Application>
  <PresentationFormat>On-screen Show (4:3)</PresentationFormat>
  <Paragraphs>220</Paragraphs>
  <Slides>18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Our Team</vt:lpstr>
      <vt:lpstr>Client Requirements</vt:lpstr>
      <vt:lpstr>Key Elements</vt:lpstr>
      <vt:lpstr>Empathotron</vt:lpstr>
      <vt:lpstr>Narrative Storyline</vt:lpstr>
      <vt:lpstr>Narrative Questions</vt:lpstr>
      <vt:lpstr>Narrative Demonstration</vt:lpstr>
      <vt:lpstr>Alternate Conclusions</vt:lpstr>
      <vt:lpstr>Blind Maze Minigame</vt:lpstr>
      <vt:lpstr>Blind Maze Demonstration</vt:lpstr>
      <vt:lpstr>Resource Inflow Minigame</vt:lpstr>
      <vt:lpstr>Resource Inflow Demonstration</vt:lpstr>
      <vt:lpstr>Platformer Minigame</vt:lpstr>
      <vt:lpstr>Platformer Demonstration</vt:lpstr>
      <vt:lpstr>Testing and Feedback</vt:lpstr>
      <vt:lpstr>Thank You</vt:lpstr>
      <vt:lpstr>Questions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Zane</dc:creator>
  <cp:lastModifiedBy>Zane</cp:lastModifiedBy>
  <cp:revision>168</cp:revision>
  <dcterms:created xsi:type="dcterms:W3CDTF">2016-10-16T23:15:55Z</dcterms:created>
  <dcterms:modified xsi:type="dcterms:W3CDTF">2016-10-28T06:19:52Z</dcterms:modified>
</cp:coreProperties>
</file>